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58" r:id="rId4"/>
    <p:sldId id="262"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32"/>
  </p:normalViewPr>
  <p:slideViewPr>
    <p:cSldViewPr snapToGrid="0" snapToObjects="1">
      <p:cViewPr>
        <p:scale>
          <a:sx n="99" d="100"/>
          <a:sy n="99" d="100"/>
        </p:scale>
        <p:origin x="1056"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2912D0-FCDD-714E-AD9F-8768CC2EC528}"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C3292-D6CD-284F-B069-FA300750C32A}" type="slidenum">
              <a:rPr lang="en-US" smtClean="0"/>
              <a:t>‹#›</a:t>
            </a:fld>
            <a:endParaRPr lang="en-US"/>
          </a:p>
        </p:txBody>
      </p:sp>
    </p:spTree>
    <p:extLst>
      <p:ext uri="{BB962C8B-B14F-4D97-AF65-F5344CB8AC3E}">
        <p14:creationId xmlns:p14="http://schemas.microsoft.com/office/powerpoint/2010/main" val="96310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912D0-FCDD-714E-AD9F-8768CC2EC528}"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C3292-D6CD-284F-B069-FA300750C32A}" type="slidenum">
              <a:rPr lang="en-US" smtClean="0"/>
              <a:t>‹#›</a:t>
            </a:fld>
            <a:endParaRPr lang="en-US"/>
          </a:p>
        </p:txBody>
      </p:sp>
    </p:spTree>
    <p:extLst>
      <p:ext uri="{BB962C8B-B14F-4D97-AF65-F5344CB8AC3E}">
        <p14:creationId xmlns:p14="http://schemas.microsoft.com/office/powerpoint/2010/main" val="329373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912D0-FCDD-714E-AD9F-8768CC2EC528}"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C3292-D6CD-284F-B069-FA300750C32A}" type="slidenum">
              <a:rPr lang="en-US" smtClean="0"/>
              <a:t>‹#›</a:t>
            </a:fld>
            <a:endParaRPr lang="en-US"/>
          </a:p>
        </p:txBody>
      </p:sp>
    </p:spTree>
    <p:extLst>
      <p:ext uri="{BB962C8B-B14F-4D97-AF65-F5344CB8AC3E}">
        <p14:creationId xmlns:p14="http://schemas.microsoft.com/office/powerpoint/2010/main" val="68666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2912D0-FCDD-714E-AD9F-8768CC2EC528}" type="datetimeFigureOut">
              <a:rPr lang="en-US" smtClean="0"/>
              <a:t>12/5/19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C3292-D6CD-284F-B069-FA300750C32A}" type="slidenum">
              <a:rPr lang="en-US" smtClean="0"/>
              <a:t>‹#›</a:t>
            </a:fld>
            <a:endParaRPr lang="en-US"/>
          </a:p>
        </p:txBody>
      </p:sp>
    </p:spTree>
    <p:extLst>
      <p:ext uri="{BB962C8B-B14F-4D97-AF65-F5344CB8AC3E}">
        <p14:creationId xmlns:p14="http://schemas.microsoft.com/office/powerpoint/2010/main" val="405702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2912D0-FCDD-714E-AD9F-8768CC2EC528}"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C3292-D6CD-284F-B069-FA300750C32A}" type="slidenum">
              <a:rPr lang="en-US" smtClean="0"/>
              <a:t>‹#›</a:t>
            </a:fld>
            <a:endParaRPr lang="en-US"/>
          </a:p>
        </p:txBody>
      </p:sp>
    </p:spTree>
    <p:extLst>
      <p:ext uri="{BB962C8B-B14F-4D97-AF65-F5344CB8AC3E}">
        <p14:creationId xmlns:p14="http://schemas.microsoft.com/office/powerpoint/2010/main" val="153062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32912D0-FCDD-714E-AD9F-8768CC2EC528}" type="datetimeFigureOut">
              <a:rPr lang="en-US" smtClean="0"/>
              <a:t>12/5/19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67C3292-D6CD-284F-B069-FA300750C32A}" type="slidenum">
              <a:rPr lang="en-US" smtClean="0"/>
              <a:t>‹#›</a:t>
            </a:fld>
            <a:endParaRPr lang="en-US"/>
          </a:p>
        </p:txBody>
      </p:sp>
    </p:spTree>
    <p:extLst>
      <p:ext uri="{BB962C8B-B14F-4D97-AF65-F5344CB8AC3E}">
        <p14:creationId xmlns:p14="http://schemas.microsoft.com/office/powerpoint/2010/main" val="173762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032912D0-FCDD-714E-AD9F-8768CC2EC528}" type="datetimeFigureOut">
              <a:rPr lang="en-US" smtClean="0"/>
              <a:t>12/5/19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C3292-D6CD-284F-B069-FA300750C32A}"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24609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2912D0-FCDD-714E-AD9F-8768CC2EC528}" type="datetimeFigureOut">
              <a:rPr lang="en-US" smtClean="0"/>
              <a:t>12/5/19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C3292-D6CD-284F-B069-FA300750C32A}" type="slidenum">
              <a:rPr lang="en-US" smtClean="0"/>
              <a:t>‹#›</a:t>
            </a:fld>
            <a:endParaRPr lang="en-US"/>
          </a:p>
        </p:txBody>
      </p:sp>
    </p:spTree>
    <p:extLst>
      <p:ext uri="{BB962C8B-B14F-4D97-AF65-F5344CB8AC3E}">
        <p14:creationId xmlns:p14="http://schemas.microsoft.com/office/powerpoint/2010/main" val="145329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912D0-FCDD-714E-AD9F-8768CC2EC528}" type="datetimeFigureOut">
              <a:rPr lang="en-US" smtClean="0"/>
              <a:t>12/5/19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C3292-D6CD-284F-B069-FA300750C32A}" type="slidenum">
              <a:rPr lang="en-US" smtClean="0"/>
              <a:t>‹#›</a:t>
            </a:fld>
            <a:endParaRPr lang="en-US"/>
          </a:p>
        </p:txBody>
      </p:sp>
    </p:spTree>
    <p:extLst>
      <p:ext uri="{BB962C8B-B14F-4D97-AF65-F5344CB8AC3E}">
        <p14:creationId xmlns:p14="http://schemas.microsoft.com/office/powerpoint/2010/main" val="2868261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032912D0-FCDD-714E-AD9F-8768CC2EC528}" type="datetimeFigureOut">
              <a:rPr lang="en-US" smtClean="0"/>
              <a:t>12/5/19</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167C3292-D6CD-284F-B069-FA300750C32A}" type="slidenum">
              <a:rPr lang="en-US" smtClean="0"/>
              <a:t>‹#›</a:t>
            </a:fld>
            <a:endParaRPr lang="en-US"/>
          </a:p>
        </p:txBody>
      </p:sp>
    </p:spTree>
    <p:extLst>
      <p:ext uri="{BB962C8B-B14F-4D97-AF65-F5344CB8AC3E}">
        <p14:creationId xmlns:p14="http://schemas.microsoft.com/office/powerpoint/2010/main" val="113143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32912D0-FCDD-714E-AD9F-8768CC2EC528}" type="datetimeFigureOut">
              <a:rPr lang="en-US" smtClean="0"/>
              <a:t>12/5/19</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fld id="{167C3292-D6CD-284F-B069-FA300750C32A}" type="slidenum">
              <a:rPr lang="en-US" smtClean="0"/>
              <a:t>‹#›</a:t>
            </a:fld>
            <a:endParaRPr lang="en-US"/>
          </a:p>
        </p:txBody>
      </p:sp>
    </p:spTree>
    <p:extLst>
      <p:ext uri="{BB962C8B-B14F-4D97-AF65-F5344CB8AC3E}">
        <p14:creationId xmlns:p14="http://schemas.microsoft.com/office/powerpoint/2010/main" val="11920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32912D0-FCDD-714E-AD9F-8768CC2EC528}" type="datetimeFigureOut">
              <a:rPr lang="en-US" smtClean="0"/>
              <a:t>12/5/19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167C3292-D6CD-284F-B069-FA300750C32A}" type="slidenum">
              <a:rPr lang="en-US" smtClean="0"/>
              <a:t>‹#›</a:t>
            </a:fld>
            <a:endParaRPr lang="en-US"/>
          </a:p>
        </p:txBody>
      </p:sp>
    </p:spTree>
    <p:extLst>
      <p:ext uri="{BB962C8B-B14F-4D97-AF65-F5344CB8AC3E}">
        <p14:creationId xmlns:p14="http://schemas.microsoft.com/office/powerpoint/2010/main" val="6287905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3891-ED2F-F34F-87B2-EC1D633B1C56}"/>
              </a:ext>
            </a:extLst>
          </p:cNvPr>
          <p:cNvSpPr>
            <a:spLocks noGrp="1"/>
          </p:cNvSpPr>
          <p:nvPr>
            <p:ph type="ctrTitle"/>
          </p:nvPr>
        </p:nvSpPr>
        <p:spPr>
          <a:xfrm>
            <a:off x="829734" y="2386743"/>
            <a:ext cx="10346266" cy="1645920"/>
          </a:xfrm>
        </p:spPr>
        <p:txBody>
          <a:bodyPr>
            <a:normAutofit fontScale="90000"/>
          </a:bodyPr>
          <a:lstStyle/>
          <a:p>
            <a:r>
              <a:rPr lang="en-US" dirty="0"/>
              <a:t>Re-envisioning Professional Learning to Account for and Include Teachers’ Brilliance </a:t>
            </a:r>
          </a:p>
        </p:txBody>
      </p:sp>
      <p:sp>
        <p:nvSpPr>
          <p:cNvPr id="3" name="Subtitle 2">
            <a:extLst>
              <a:ext uri="{FF2B5EF4-FFF2-40B4-BE49-F238E27FC236}">
                <a16:creationId xmlns:a16="http://schemas.microsoft.com/office/drawing/2014/main" id="{F703458C-2D97-214C-8DA4-7CB6C1471B80}"/>
              </a:ext>
            </a:extLst>
          </p:cNvPr>
          <p:cNvSpPr>
            <a:spLocks noGrp="1"/>
          </p:cNvSpPr>
          <p:nvPr>
            <p:ph type="subTitle" idx="1"/>
          </p:nvPr>
        </p:nvSpPr>
        <p:spPr>
          <a:xfrm>
            <a:off x="2695193" y="4177889"/>
            <a:ext cx="6801612" cy="1239894"/>
          </a:xfrm>
        </p:spPr>
        <p:txBody>
          <a:bodyPr>
            <a:normAutofit/>
          </a:bodyPr>
          <a:lstStyle/>
          <a:p>
            <a:r>
              <a:rPr lang="en-US" sz="2800" dirty="0"/>
              <a:t>Lacey Peters, PhD</a:t>
            </a:r>
          </a:p>
          <a:p>
            <a:r>
              <a:rPr lang="en-US" sz="2800" dirty="0"/>
              <a:t>Sherryl Browne Graves, PhD</a:t>
            </a:r>
          </a:p>
        </p:txBody>
      </p:sp>
      <p:pic>
        <p:nvPicPr>
          <p:cNvPr id="5" name="Picture 4">
            <a:extLst>
              <a:ext uri="{FF2B5EF4-FFF2-40B4-BE49-F238E27FC236}">
                <a16:creationId xmlns:a16="http://schemas.microsoft.com/office/drawing/2014/main" id="{FBA9E231-8B30-2B4C-9C72-552C43F189D9}"/>
              </a:ext>
            </a:extLst>
          </p:cNvPr>
          <p:cNvPicPr>
            <a:picLocks noChangeAspect="1"/>
          </p:cNvPicPr>
          <p:nvPr/>
        </p:nvPicPr>
        <p:blipFill>
          <a:blip r:embed="rId2"/>
          <a:stretch>
            <a:fillRect/>
          </a:stretch>
        </p:blipFill>
        <p:spPr>
          <a:xfrm>
            <a:off x="4563533" y="5563009"/>
            <a:ext cx="3064933" cy="94568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18198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05B3-D0A1-0540-8FAB-AB6FB71CF761}"/>
              </a:ext>
            </a:extLst>
          </p:cNvPr>
          <p:cNvSpPr>
            <a:spLocks noGrp="1"/>
          </p:cNvSpPr>
          <p:nvPr>
            <p:ph type="title"/>
          </p:nvPr>
        </p:nvSpPr>
        <p:spPr>
          <a:xfrm>
            <a:off x="2298870" y="253492"/>
            <a:ext cx="7729728" cy="1188720"/>
          </a:xfrm>
        </p:spPr>
        <p:txBody>
          <a:bodyPr/>
          <a:lstStyle/>
          <a:p>
            <a:r>
              <a:rPr lang="en-US" dirty="0"/>
              <a:t>Introduction </a:t>
            </a:r>
          </a:p>
        </p:txBody>
      </p:sp>
      <p:sp>
        <p:nvSpPr>
          <p:cNvPr id="3" name="Content Placeholder 2">
            <a:extLst>
              <a:ext uri="{FF2B5EF4-FFF2-40B4-BE49-F238E27FC236}">
                <a16:creationId xmlns:a16="http://schemas.microsoft.com/office/drawing/2014/main" id="{C5E4BCD3-622A-5C4F-9017-ABBD19B40A55}"/>
              </a:ext>
            </a:extLst>
          </p:cNvPr>
          <p:cNvSpPr>
            <a:spLocks noGrp="1"/>
          </p:cNvSpPr>
          <p:nvPr>
            <p:ph idx="1"/>
          </p:nvPr>
        </p:nvSpPr>
        <p:spPr>
          <a:xfrm>
            <a:off x="508000" y="1605111"/>
            <a:ext cx="11396133" cy="4778756"/>
          </a:xfrm>
        </p:spPr>
        <p:txBody>
          <a:bodyPr>
            <a:normAutofit lnSpcReduction="10000"/>
          </a:bodyPr>
          <a:lstStyle/>
          <a:p>
            <a:pPr lvl="1"/>
            <a:r>
              <a:rPr lang="en-US" sz="3200" dirty="0"/>
              <a:t>The purpose of our study is to examine how PreK teachers are using authentic assessment systems to inform their pedagogical making.</a:t>
            </a:r>
          </a:p>
          <a:p>
            <a:pPr lvl="1"/>
            <a:r>
              <a:rPr lang="en-US" sz="3200" dirty="0"/>
              <a:t>While carrying out our research, we gained insight into other aspects of the PreK for All expansion and how policy and programmatic changes were shaping teachers’ professional learning. </a:t>
            </a:r>
          </a:p>
          <a:p>
            <a:pPr lvl="1"/>
            <a:r>
              <a:rPr lang="en-US" sz="3200" dirty="0"/>
              <a:t>Teachers should be empowered to question ideas shared around appropriate practices, effective teaching, and high-quality early childhood experiences. </a:t>
            </a:r>
          </a:p>
          <a:p>
            <a:pPr lvl="1"/>
            <a:endParaRPr lang="en-US" sz="3200" dirty="0"/>
          </a:p>
          <a:p>
            <a:pPr lvl="1"/>
            <a:endParaRPr lang="en-US" sz="3200" dirty="0"/>
          </a:p>
          <a:p>
            <a:pPr lvl="1"/>
            <a:endParaRPr lang="en-US" sz="3200" dirty="0"/>
          </a:p>
          <a:p>
            <a:pPr lvl="1"/>
            <a:endParaRPr lang="en-US" sz="3200" dirty="0"/>
          </a:p>
          <a:p>
            <a:pPr lvl="1"/>
            <a:endParaRPr lang="en-US" sz="3200" dirty="0"/>
          </a:p>
          <a:p>
            <a:pPr lvl="1"/>
            <a:endParaRPr lang="en-US" sz="3200" dirty="0"/>
          </a:p>
          <a:p>
            <a:endParaRPr lang="en-US" sz="3200" dirty="0"/>
          </a:p>
          <a:p>
            <a:endParaRPr lang="en-US" sz="3200" dirty="0"/>
          </a:p>
        </p:txBody>
      </p:sp>
    </p:spTree>
    <p:extLst>
      <p:ext uri="{BB962C8B-B14F-4D97-AF65-F5344CB8AC3E}">
        <p14:creationId xmlns:p14="http://schemas.microsoft.com/office/powerpoint/2010/main" val="251374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9B2A1-1CAF-AF40-BAF4-B5089290588F}"/>
              </a:ext>
            </a:extLst>
          </p:cNvPr>
          <p:cNvSpPr>
            <a:spLocks noGrp="1"/>
          </p:cNvSpPr>
          <p:nvPr>
            <p:ph type="title"/>
          </p:nvPr>
        </p:nvSpPr>
        <p:spPr>
          <a:xfrm>
            <a:off x="2197270" y="259036"/>
            <a:ext cx="7729728" cy="1188720"/>
          </a:xfrm>
        </p:spPr>
        <p:txBody>
          <a:bodyPr/>
          <a:lstStyle/>
          <a:p>
            <a:r>
              <a:rPr lang="en-US" dirty="0"/>
              <a:t>Multiple Case Study Design </a:t>
            </a:r>
          </a:p>
        </p:txBody>
      </p:sp>
      <p:pic>
        <p:nvPicPr>
          <p:cNvPr id="6" name="Content Placeholder 5">
            <a:extLst>
              <a:ext uri="{FF2B5EF4-FFF2-40B4-BE49-F238E27FC236}">
                <a16:creationId xmlns:a16="http://schemas.microsoft.com/office/drawing/2014/main" id="{3D5876E6-ECC4-C747-9762-4D0548524AB4}"/>
              </a:ext>
            </a:extLst>
          </p:cNvPr>
          <p:cNvPicPr>
            <a:picLocks noGrp="1" noChangeAspect="1"/>
          </p:cNvPicPr>
          <p:nvPr>
            <p:ph sz="half" idx="1"/>
          </p:nvPr>
        </p:nvPicPr>
        <p:blipFill>
          <a:blip r:embed="rId2"/>
          <a:stretch>
            <a:fillRect/>
          </a:stretch>
        </p:blipFill>
        <p:spPr>
          <a:xfrm>
            <a:off x="169335" y="1839941"/>
            <a:ext cx="7399865" cy="4809067"/>
          </a:xfrm>
        </p:spPr>
      </p:pic>
      <p:grpSp>
        <p:nvGrpSpPr>
          <p:cNvPr id="12" name="Google Shape;128;p4">
            <a:extLst>
              <a:ext uri="{FF2B5EF4-FFF2-40B4-BE49-F238E27FC236}">
                <a16:creationId xmlns:a16="http://schemas.microsoft.com/office/drawing/2014/main" id="{5CBCBC34-AD97-B647-B79F-DA4B42270AEB}"/>
              </a:ext>
            </a:extLst>
          </p:cNvPr>
          <p:cNvGrpSpPr/>
          <p:nvPr/>
        </p:nvGrpSpPr>
        <p:grpSpPr>
          <a:xfrm>
            <a:off x="7878064" y="1839312"/>
            <a:ext cx="4097867" cy="4391084"/>
            <a:chOff x="0" y="189658"/>
            <a:chExt cx="4396316" cy="4436283"/>
          </a:xfrm>
        </p:grpSpPr>
        <p:sp>
          <p:nvSpPr>
            <p:cNvPr id="13" name="Google Shape;129;p4">
              <a:extLst>
                <a:ext uri="{FF2B5EF4-FFF2-40B4-BE49-F238E27FC236}">
                  <a16:creationId xmlns:a16="http://schemas.microsoft.com/office/drawing/2014/main" id="{AB576668-9B39-FD49-8A84-6C2DBA26F606}"/>
                </a:ext>
              </a:extLst>
            </p:cNvPr>
            <p:cNvSpPr/>
            <p:nvPr/>
          </p:nvSpPr>
          <p:spPr>
            <a:xfrm>
              <a:off x="1450784" y="208309"/>
              <a:ext cx="2945532" cy="1332217"/>
            </a:xfrm>
            <a:prstGeom prst="rect">
              <a:avLst/>
            </a:prstGeom>
            <a:gradFill>
              <a:gsLst>
                <a:gs pos="0">
                  <a:srgbClr val="933E67"/>
                </a:gs>
                <a:gs pos="84000">
                  <a:srgbClr val="6C2248"/>
                </a:gs>
                <a:gs pos="100000">
                  <a:srgbClr val="6C2248"/>
                </a:gs>
              </a:gsLst>
              <a:lin ang="5400000" scaled="0"/>
            </a:gradFill>
            <a:ln>
              <a:noFill/>
            </a:ln>
            <a:effectLst>
              <a:outerShdw blurRad="38100" dist="25400" dir="5400000"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30;p4">
              <a:extLst>
                <a:ext uri="{FF2B5EF4-FFF2-40B4-BE49-F238E27FC236}">
                  <a16:creationId xmlns:a16="http://schemas.microsoft.com/office/drawing/2014/main" id="{F0663200-F06D-A141-AF4A-1DD8AB109216}"/>
                </a:ext>
              </a:extLst>
            </p:cNvPr>
            <p:cNvSpPr txBox="1"/>
            <p:nvPr/>
          </p:nvSpPr>
          <p:spPr>
            <a:xfrm>
              <a:off x="1450784" y="208309"/>
              <a:ext cx="2945400" cy="1332300"/>
            </a:xfrm>
            <a:prstGeom prst="rect">
              <a:avLst/>
            </a:prstGeom>
            <a:solidFill>
              <a:srgbClr val="FF0000"/>
            </a:solid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Gill Sans"/>
                <a:buNone/>
              </a:pPr>
              <a:r>
                <a:rPr lang="en-US" sz="3200" b="0" i="0" u="none" strike="noStrike" cap="none" dirty="0">
                  <a:solidFill>
                    <a:schemeClr val="lt1"/>
                  </a:solidFill>
                  <a:latin typeface="Gill Sans"/>
                  <a:ea typeface="Gill Sans"/>
                  <a:cs typeface="Gill Sans"/>
                  <a:sym typeface="Gill Sans"/>
                </a:rPr>
                <a:t>Surveys</a:t>
              </a:r>
              <a:endParaRPr sz="1100" b="0" i="0" u="none" strike="noStrike" cap="none" dirty="0">
                <a:solidFill>
                  <a:srgbClr val="000000"/>
                </a:solidFill>
                <a:latin typeface="Arial"/>
                <a:ea typeface="Arial"/>
                <a:cs typeface="Arial"/>
                <a:sym typeface="Arial"/>
              </a:endParaRPr>
            </a:p>
          </p:txBody>
        </p:sp>
        <p:sp>
          <p:nvSpPr>
            <p:cNvPr id="15" name="Google Shape;131;p4">
              <a:extLst>
                <a:ext uri="{FF2B5EF4-FFF2-40B4-BE49-F238E27FC236}">
                  <a16:creationId xmlns:a16="http://schemas.microsoft.com/office/drawing/2014/main" id="{6ED5E9BC-B7AB-6649-A12D-8D7DF519B851}"/>
                </a:ext>
              </a:extLst>
            </p:cNvPr>
            <p:cNvSpPr/>
            <p:nvPr/>
          </p:nvSpPr>
          <p:spPr>
            <a:xfrm>
              <a:off x="0" y="189658"/>
              <a:ext cx="1318895" cy="1332217"/>
            </a:xfrm>
            <a:prstGeom prst="rect">
              <a:avLst/>
            </a:prstGeom>
            <a:blipFill rotWithShape="1">
              <a:blip r:embed="rId3">
                <a:alphaModFix/>
              </a:blip>
              <a:stretch>
                <a:fillRect l="-29996" r="-29995"/>
              </a:stretch>
            </a:blipFill>
            <a:ln w="12700" cap="rnd" cmpd="sng">
              <a:solidFill>
                <a:schemeClr val="lt1"/>
              </a:solidFill>
              <a:prstDash val="solid"/>
              <a:round/>
              <a:headEnd type="none" w="sm" len="sm"/>
              <a:tailEnd type="none" w="sm" len="sm"/>
            </a:ln>
            <a:effectLst>
              <a:outerShdw blurRad="38100" dist="25400" dir="5400000"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32;p4">
              <a:extLst>
                <a:ext uri="{FF2B5EF4-FFF2-40B4-BE49-F238E27FC236}">
                  <a16:creationId xmlns:a16="http://schemas.microsoft.com/office/drawing/2014/main" id="{D92B4CF5-69BD-5E4D-AD26-1EECDD1D15C7}"/>
                </a:ext>
              </a:extLst>
            </p:cNvPr>
            <p:cNvSpPr/>
            <p:nvPr/>
          </p:nvSpPr>
          <p:spPr>
            <a:xfrm>
              <a:off x="0" y="1741691"/>
              <a:ext cx="2945532" cy="1332217"/>
            </a:xfrm>
            <a:prstGeom prst="rect">
              <a:avLst/>
            </a:prstGeom>
            <a:gradFill>
              <a:gsLst>
                <a:gs pos="0">
                  <a:srgbClr val="B66C8D"/>
                </a:gs>
                <a:gs pos="84000">
                  <a:srgbClr val="8F4567"/>
                </a:gs>
                <a:gs pos="100000">
                  <a:srgbClr val="8F4567"/>
                </a:gs>
              </a:gsLst>
              <a:lin ang="5400000" scaled="0"/>
            </a:gradFill>
            <a:ln>
              <a:noFill/>
            </a:ln>
            <a:effectLst>
              <a:outerShdw blurRad="38100" dist="25400" dir="5400000"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33;p4">
              <a:extLst>
                <a:ext uri="{FF2B5EF4-FFF2-40B4-BE49-F238E27FC236}">
                  <a16:creationId xmlns:a16="http://schemas.microsoft.com/office/drawing/2014/main" id="{A3F80D3B-270A-2845-918A-518D02487FBE}"/>
                </a:ext>
              </a:extLst>
            </p:cNvPr>
            <p:cNvSpPr txBox="1"/>
            <p:nvPr/>
          </p:nvSpPr>
          <p:spPr>
            <a:xfrm>
              <a:off x="0" y="1741691"/>
              <a:ext cx="2945532" cy="1332217"/>
            </a:xfrm>
            <a:prstGeom prst="rect">
              <a:avLst/>
            </a:prstGeom>
            <a:solidFill>
              <a:srgbClr val="FFC000"/>
            </a:solid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Gill Sans"/>
                <a:buNone/>
              </a:pPr>
              <a:r>
                <a:rPr lang="en-US" sz="3200" b="0" i="0" u="none" strike="noStrike" cap="none" dirty="0">
                  <a:solidFill>
                    <a:schemeClr val="lt1"/>
                  </a:solidFill>
                  <a:latin typeface="Gill Sans"/>
                  <a:ea typeface="Gill Sans"/>
                  <a:cs typeface="Gill Sans"/>
                  <a:sym typeface="Gill Sans"/>
                </a:rPr>
                <a:t>Interviews</a:t>
              </a:r>
              <a:endParaRPr sz="3200" b="0" i="0" u="none" strike="noStrike" cap="none" dirty="0">
                <a:solidFill>
                  <a:schemeClr val="lt1"/>
                </a:solidFill>
                <a:latin typeface="Gill Sans"/>
                <a:ea typeface="Gill Sans"/>
                <a:cs typeface="Gill Sans"/>
                <a:sym typeface="Gill Sans"/>
              </a:endParaRPr>
            </a:p>
          </p:txBody>
        </p:sp>
        <p:sp>
          <p:nvSpPr>
            <p:cNvPr id="18" name="Google Shape;134;p4">
              <a:extLst>
                <a:ext uri="{FF2B5EF4-FFF2-40B4-BE49-F238E27FC236}">
                  <a16:creationId xmlns:a16="http://schemas.microsoft.com/office/drawing/2014/main" id="{14CEDD40-FCF1-5349-AC94-155E260A447C}"/>
                </a:ext>
              </a:extLst>
            </p:cNvPr>
            <p:cNvSpPr/>
            <p:nvPr/>
          </p:nvSpPr>
          <p:spPr>
            <a:xfrm>
              <a:off x="3077421" y="1741691"/>
              <a:ext cx="1318895" cy="1332217"/>
            </a:xfrm>
            <a:prstGeom prst="rect">
              <a:avLst/>
            </a:prstGeom>
            <a:blipFill rotWithShape="1">
              <a:blip r:embed="rId3">
                <a:alphaModFix/>
              </a:blip>
              <a:stretch>
                <a:fillRect l="-29996" r="-29995"/>
              </a:stretch>
            </a:blipFill>
            <a:ln w="12700" cap="rnd" cmpd="sng">
              <a:solidFill>
                <a:schemeClr val="lt1"/>
              </a:solidFill>
              <a:prstDash val="solid"/>
              <a:round/>
              <a:headEnd type="none" w="sm" len="sm"/>
              <a:tailEnd type="none" w="sm" len="sm"/>
            </a:ln>
            <a:effectLst>
              <a:outerShdw blurRad="38100" dist="25400" dir="5400000"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35;p4">
              <a:extLst>
                <a:ext uri="{FF2B5EF4-FFF2-40B4-BE49-F238E27FC236}">
                  <a16:creationId xmlns:a16="http://schemas.microsoft.com/office/drawing/2014/main" id="{ABE9A3EE-5B33-9144-9E1A-0AD32C03D7A8}"/>
                </a:ext>
              </a:extLst>
            </p:cNvPr>
            <p:cNvSpPr/>
            <p:nvPr/>
          </p:nvSpPr>
          <p:spPr>
            <a:xfrm>
              <a:off x="1450784" y="3293724"/>
              <a:ext cx="2945532" cy="1332217"/>
            </a:xfrm>
            <a:prstGeom prst="rect">
              <a:avLst/>
            </a:prstGeom>
            <a:gradFill>
              <a:gsLst>
                <a:gs pos="0">
                  <a:srgbClr val="C9AFB9"/>
                </a:gs>
                <a:gs pos="84000">
                  <a:srgbClr val="A1798A"/>
                </a:gs>
                <a:gs pos="100000">
                  <a:srgbClr val="A1798A"/>
                </a:gs>
              </a:gsLst>
              <a:lin ang="5400000" scaled="0"/>
            </a:gradFill>
            <a:ln>
              <a:noFill/>
            </a:ln>
            <a:effectLst>
              <a:outerShdw blurRad="38100" dist="25400" dir="5400000"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136;p4">
              <a:extLst>
                <a:ext uri="{FF2B5EF4-FFF2-40B4-BE49-F238E27FC236}">
                  <a16:creationId xmlns:a16="http://schemas.microsoft.com/office/drawing/2014/main" id="{98A37230-2D73-8941-B598-0907F9F5552F}"/>
                </a:ext>
              </a:extLst>
            </p:cNvPr>
            <p:cNvSpPr txBox="1"/>
            <p:nvPr/>
          </p:nvSpPr>
          <p:spPr>
            <a:xfrm>
              <a:off x="1450784" y="3293724"/>
              <a:ext cx="2945532" cy="1332217"/>
            </a:xfrm>
            <a:prstGeom prst="rect">
              <a:avLst/>
            </a:prstGeom>
            <a:solidFill>
              <a:srgbClr val="0070C0"/>
            </a:solid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Gill Sans"/>
                <a:buNone/>
              </a:pPr>
              <a:r>
                <a:rPr lang="en-US" sz="3200" b="0" i="0" u="none" strike="noStrike" cap="none" dirty="0">
                  <a:solidFill>
                    <a:schemeClr val="lt1"/>
                  </a:solidFill>
                  <a:latin typeface="Gill Sans"/>
                  <a:ea typeface="Gill Sans"/>
                  <a:cs typeface="Gill Sans"/>
                  <a:sym typeface="Gill Sans"/>
                </a:rPr>
                <a:t>Classroom Observations</a:t>
              </a:r>
              <a:endParaRPr sz="3200" b="0" i="0" u="none" strike="noStrike" cap="none" dirty="0">
                <a:solidFill>
                  <a:schemeClr val="lt1"/>
                </a:solidFill>
                <a:latin typeface="Gill Sans"/>
                <a:ea typeface="Gill Sans"/>
                <a:cs typeface="Gill Sans"/>
                <a:sym typeface="Gill Sans"/>
              </a:endParaRPr>
            </a:p>
          </p:txBody>
        </p:sp>
        <p:sp>
          <p:nvSpPr>
            <p:cNvPr id="21" name="Google Shape;137;p4">
              <a:extLst>
                <a:ext uri="{FF2B5EF4-FFF2-40B4-BE49-F238E27FC236}">
                  <a16:creationId xmlns:a16="http://schemas.microsoft.com/office/drawing/2014/main" id="{D48765F4-736F-3B4A-B21F-9E0D241BFFEF}"/>
                </a:ext>
              </a:extLst>
            </p:cNvPr>
            <p:cNvSpPr/>
            <p:nvPr/>
          </p:nvSpPr>
          <p:spPr>
            <a:xfrm>
              <a:off x="0" y="3293724"/>
              <a:ext cx="1318895" cy="1332217"/>
            </a:xfrm>
            <a:prstGeom prst="rect">
              <a:avLst/>
            </a:prstGeom>
            <a:blipFill rotWithShape="1">
              <a:blip r:embed="rId3">
                <a:alphaModFix/>
              </a:blip>
              <a:stretch>
                <a:fillRect l="-29996" r="-29995"/>
              </a:stretch>
            </a:blipFill>
            <a:ln w="12700" cap="rnd" cmpd="sng">
              <a:solidFill>
                <a:schemeClr val="lt1"/>
              </a:solidFill>
              <a:prstDash val="solid"/>
              <a:round/>
              <a:headEnd type="none" w="sm" len="sm"/>
              <a:tailEnd type="none" w="sm" len="sm"/>
            </a:ln>
            <a:effectLst>
              <a:outerShdw blurRad="38100" dist="25400" dir="5400000"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20206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BA79-51CE-BD4F-9C23-C5498E1B432D}"/>
              </a:ext>
            </a:extLst>
          </p:cNvPr>
          <p:cNvSpPr>
            <a:spLocks noGrp="1"/>
          </p:cNvSpPr>
          <p:nvPr>
            <p:ph type="title"/>
          </p:nvPr>
        </p:nvSpPr>
        <p:spPr>
          <a:xfrm>
            <a:off x="1100667" y="355092"/>
            <a:ext cx="10414000" cy="1188720"/>
          </a:xfrm>
        </p:spPr>
        <p:txBody>
          <a:bodyPr/>
          <a:lstStyle/>
          <a:p>
            <a:r>
              <a:rPr lang="en-US" dirty="0"/>
              <a:t>Teachers’ Engagement with </a:t>
            </a:r>
            <a:br>
              <a:rPr lang="en-US" dirty="0"/>
            </a:br>
            <a:r>
              <a:rPr lang="en-US" dirty="0"/>
              <a:t>Professional Learning </a:t>
            </a:r>
          </a:p>
        </p:txBody>
      </p:sp>
      <p:sp>
        <p:nvSpPr>
          <p:cNvPr id="3" name="Content Placeholder 2">
            <a:extLst>
              <a:ext uri="{FF2B5EF4-FFF2-40B4-BE49-F238E27FC236}">
                <a16:creationId xmlns:a16="http://schemas.microsoft.com/office/drawing/2014/main" id="{2CD88015-1A84-1542-8AB6-4324FBD111AF}"/>
              </a:ext>
            </a:extLst>
          </p:cNvPr>
          <p:cNvSpPr>
            <a:spLocks noGrp="1"/>
          </p:cNvSpPr>
          <p:nvPr>
            <p:ph sz="half" idx="1"/>
          </p:nvPr>
        </p:nvSpPr>
        <p:spPr>
          <a:xfrm>
            <a:off x="372533" y="1693332"/>
            <a:ext cx="5565817" cy="5127921"/>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US" sz="2800" dirty="0"/>
              <a:t>I just got a whole new way that we’re doing lesson plans. I was just in an hour meeting and we were given, we’re doing it the DOE way. So that’s different for us and that’s a lot more work. Constantly writing reports. Authentic Assessment… I feel like it is a big demand and it’s time consuming, it’s super time consuming. I’ll probably do it this weekend </a:t>
            </a:r>
          </a:p>
          <a:p>
            <a:pPr marL="0" indent="0" algn="r">
              <a:buNone/>
            </a:pPr>
            <a:r>
              <a:rPr lang="en-US" sz="2400" dirty="0"/>
              <a:t>(Head Teacher, NYCEEC)</a:t>
            </a:r>
          </a:p>
        </p:txBody>
      </p:sp>
      <p:sp>
        <p:nvSpPr>
          <p:cNvPr id="4" name="Content Placeholder 3">
            <a:extLst>
              <a:ext uri="{FF2B5EF4-FFF2-40B4-BE49-F238E27FC236}">
                <a16:creationId xmlns:a16="http://schemas.microsoft.com/office/drawing/2014/main" id="{906D5AC9-3B6B-FD4D-8A67-9013437EE37F}"/>
              </a:ext>
            </a:extLst>
          </p:cNvPr>
          <p:cNvSpPr>
            <a:spLocks noGrp="1"/>
          </p:cNvSpPr>
          <p:nvPr>
            <p:ph sz="half" idx="2"/>
          </p:nvPr>
        </p:nvSpPr>
        <p:spPr>
          <a:xfrm>
            <a:off x="6163734" y="1693333"/>
            <a:ext cx="5621866" cy="5127921"/>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sz="2800" dirty="0"/>
              <a:t>You got to hear from other teachers. And that is good. Again, smaller setting was better because you get to share more, you get to hear from the other teachers from different schools. Get ideas from them, how are they like, implementing the themes in the classroom, and actually using them with Building Blocks. So that’s good.</a:t>
            </a:r>
          </a:p>
          <a:p>
            <a:pPr marL="0" indent="0" algn="r">
              <a:buNone/>
            </a:pPr>
            <a:r>
              <a:rPr lang="en-US" sz="2400" dirty="0"/>
              <a:t>(Head Teacher, NYCEEC) </a:t>
            </a:r>
          </a:p>
        </p:txBody>
      </p:sp>
    </p:spTree>
    <p:extLst>
      <p:ext uri="{BB962C8B-B14F-4D97-AF65-F5344CB8AC3E}">
        <p14:creationId xmlns:p14="http://schemas.microsoft.com/office/powerpoint/2010/main" val="246725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FCF8DC-B25E-FA4A-BA51-85B7C8D90602}"/>
              </a:ext>
            </a:extLst>
          </p:cNvPr>
          <p:cNvSpPr txBox="1"/>
          <p:nvPr/>
        </p:nvSpPr>
        <p:spPr>
          <a:xfrm>
            <a:off x="3503054" y="4893972"/>
            <a:ext cx="8519614"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Transformational leadership requires tapping into teachers’ brilliance and sharing expertise within and across systems</a:t>
            </a:r>
          </a:p>
        </p:txBody>
      </p:sp>
    </p:spTree>
    <p:extLst>
      <p:ext uri="{BB962C8B-B14F-4D97-AF65-F5344CB8AC3E}">
        <p14:creationId xmlns:p14="http://schemas.microsoft.com/office/powerpoint/2010/main" val="20071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91F3-3AB8-5249-9702-19250A1C8225}"/>
              </a:ext>
            </a:extLst>
          </p:cNvPr>
          <p:cNvSpPr>
            <a:spLocks noGrp="1"/>
          </p:cNvSpPr>
          <p:nvPr>
            <p:ph type="title"/>
          </p:nvPr>
        </p:nvSpPr>
        <p:spPr>
          <a:xfrm>
            <a:off x="2366603" y="253492"/>
            <a:ext cx="7729728" cy="1188720"/>
          </a:xfrm>
        </p:spPr>
        <p:txBody>
          <a:bodyPr/>
          <a:lstStyle/>
          <a:p>
            <a:r>
              <a:rPr lang="en-US" dirty="0"/>
              <a:t> Transformative Leadership </a:t>
            </a:r>
          </a:p>
        </p:txBody>
      </p:sp>
      <p:sp>
        <p:nvSpPr>
          <p:cNvPr id="5" name="Content Placeholder 4">
            <a:extLst>
              <a:ext uri="{FF2B5EF4-FFF2-40B4-BE49-F238E27FC236}">
                <a16:creationId xmlns:a16="http://schemas.microsoft.com/office/drawing/2014/main" id="{BDB5B8E6-A27D-AC4E-8A0E-F4CDD99E197F}"/>
              </a:ext>
            </a:extLst>
          </p:cNvPr>
          <p:cNvSpPr>
            <a:spLocks noGrp="1"/>
          </p:cNvSpPr>
          <p:nvPr>
            <p:ph idx="1"/>
          </p:nvPr>
        </p:nvSpPr>
        <p:spPr>
          <a:xfrm>
            <a:off x="406400" y="1693333"/>
            <a:ext cx="11430000" cy="4673599"/>
          </a:xfrm>
        </p:spPr>
        <p:txBody>
          <a:bodyPr>
            <a:normAutofit fontScale="92500" lnSpcReduction="10000"/>
          </a:bodyPr>
          <a:lstStyle/>
          <a:p>
            <a:r>
              <a:rPr lang="en-US" sz="3200" dirty="0">
                <a:solidFill>
                  <a:schemeClr val="tx1"/>
                </a:solidFill>
              </a:rPr>
              <a:t>Members of the early childhood community must be innovative in their responses to change (Douglass, 2017).</a:t>
            </a:r>
          </a:p>
          <a:p>
            <a:r>
              <a:rPr lang="en-US" sz="3200" dirty="0">
                <a:solidFill>
                  <a:schemeClr val="tx1"/>
                </a:solidFill>
                <a:latin typeface="Gill Sans MT" panose="020B0502020104020203" pitchFamily="34" charset="77"/>
              </a:rPr>
              <a:t>A critical ecology of the early childhood profession encourages teachers to transform practices and policies within systems through critical reflection, inquiry, and responsiveness in their local contexts (Dalli, Miller, &amp; Urban, 2012)</a:t>
            </a:r>
            <a:endParaRPr lang="en-US" sz="3200" dirty="0">
              <a:solidFill>
                <a:schemeClr val="tx1"/>
              </a:solidFill>
            </a:endParaRPr>
          </a:p>
          <a:p>
            <a:r>
              <a:rPr lang="en-US" sz="3200" dirty="0">
                <a:solidFill>
                  <a:schemeClr val="tx1"/>
                </a:solidFill>
              </a:rPr>
              <a:t>Teachers must engage in a reflective process that enables them to construct their own conceptions of appropriate practice(s) and culturally responsive teaching and problematize whether they are enacting such processes (Brown, et al, 2015). </a:t>
            </a:r>
          </a:p>
          <a:p>
            <a:endParaRPr lang="en-US" sz="3200" dirty="0">
              <a:solidFill>
                <a:schemeClr val="tx1"/>
              </a:solidFill>
            </a:endParaRPr>
          </a:p>
          <a:p>
            <a:endParaRPr lang="en-US" sz="32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86858392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emplate>{39CC3B11-0EE2-1D4E-A2A0-2CF0688D121E}tf10001120</Template>
  <TotalTime>824</TotalTime>
  <Words>381</Words>
  <Application>Microsoft Macintosh PowerPoint</Application>
  <PresentationFormat>Widescreen</PresentationFormat>
  <Paragraphs>28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Gill Sans</vt:lpstr>
      <vt:lpstr>Gill Sans MT</vt:lpstr>
      <vt:lpstr>Parcel</vt:lpstr>
      <vt:lpstr>Re-envisioning Professional Learning to Account for and Include Teachers’ Brilliance </vt:lpstr>
      <vt:lpstr>Introduction </vt:lpstr>
      <vt:lpstr>Multiple Case Study Design </vt:lpstr>
      <vt:lpstr>Teachers’ Engagement with  Professional Learning </vt:lpstr>
      <vt:lpstr>PowerPoint Presentation</vt:lpstr>
      <vt:lpstr> Transformative Leadership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Tarrant</cp:lastModifiedBy>
  <cp:revision>19</cp:revision>
  <dcterms:created xsi:type="dcterms:W3CDTF">2019-12-05T03:35:56Z</dcterms:created>
  <dcterms:modified xsi:type="dcterms:W3CDTF">2019-12-05T21:43:28Z</dcterms:modified>
</cp:coreProperties>
</file>